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4"/>
  </p:notesMasterIdLst>
  <p:sldIdLst>
    <p:sldId id="275" r:id="rId2"/>
    <p:sldId id="277" r:id="rId3"/>
    <p:sldId id="276" r:id="rId4"/>
    <p:sldId id="279" r:id="rId5"/>
    <p:sldId id="263" r:id="rId6"/>
    <p:sldId id="265" r:id="rId7"/>
    <p:sldId id="266" r:id="rId8"/>
    <p:sldId id="268" r:id="rId9"/>
    <p:sldId id="273" r:id="rId10"/>
    <p:sldId id="269" r:id="rId11"/>
    <p:sldId id="270" r:id="rId12"/>
    <p:sldId id="271" r:id="rId13"/>
    <p:sldId id="272" r:id="rId14"/>
    <p:sldId id="283" r:id="rId15"/>
    <p:sldId id="274" r:id="rId16"/>
    <p:sldId id="281" r:id="rId17"/>
    <p:sldId id="282" r:id="rId18"/>
    <p:sldId id="284" r:id="rId19"/>
    <p:sldId id="280" r:id="rId20"/>
    <p:sldId id="285" r:id="rId21"/>
    <p:sldId id="288" r:id="rId22"/>
    <p:sldId id="286" r:id="rId23"/>
    <p:sldId id="287" r:id="rId24"/>
    <p:sldId id="291" r:id="rId25"/>
    <p:sldId id="290" r:id="rId26"/>
    <p:sldId id="292" r:id="rId27"/>
    <p:sldId id="293" r:id="rId28"/>
    <p:sldId id="294" r:id="rId29"/>
    <p:sldId id="289" r:id="rId30"/>
    <p:sldId id="278" r:id="rId31"/>
    <p:sldId id="295" r:id="rId32"/>
    <p:sldId id="29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88991" autoAdjust="0"/>
  </p:normalViewPr>
  <p:slideViewPr>
    <p:cSldViewPr>
      <p:cViewPr varScale="1">
        <p:scale>
          <a:sx n="60" d="100"/>
          <a:sy n="60" d="100"/>
        </p:scale>
        <p:origin x="-7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61247-DEBE-48A0-8D97-D19614B03A90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DF7F6-A3A9-433D-A1A9-9AD2E64D9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F7F6-A3A9-433D-A1A9-9AD2E64D9AF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TAC provides three ways in which attendance can be entered.</a:t>
            </a:r>
            <a:br>
              <a:rPr lang="de-DE" dirty="0" smtClean="0"/>
            </a:br>
            <a:endParaRPr lang="en-US" dirty="0" smtClean="0"/>
          </a:p>
          <a:p>
            <a:r>
              <a:rPr lang="de-DE" b="1" dirty="0" smtClean="0"/>
              <a:t>All P</a:t>
            </a:r>
            <a:r>
              <a:rPr lang="de-DE" dirty="0" smtClean="0"/>
              <a:t> - Click to indicate that all students are present. </a:t>
            </a:r>
            <a:endParaRPr lang="en-US" dirty="0" smtClean="0"/>
          </a:p>
          <a:p>
            <a:r>
              <a:rPr lang="de-DE" b="1" dirty="0" smtClean="0"/>
              <a:t>Att</a:t>
            </a:r>
            <a:r>
              <a:rPr lang="de-DE" dirty="0" smtClean="0"/>
              <a:t> - Click to display the Take Attendance page for the class so you can enter attendance. </a:t>
            </a:r>
            <a:endParaRPr lang="en-US" dirty="0" smtClean="0"/>
          </a:p>
          <a:p>
            <a:r>
              <a:rPr lang="de-DE" b="1" dirty="0" smtClean="0"/>
              <a:t>Pic</a:t>
            </a:r>
            <a:r>
              <a:rPr lang="de-DE" dirty="0" smtClean="0"/>
              <a:t> - Click to display a photo attendance page for the class so you can set up your photo attendance class seating chart and enter attendance.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F7F6-A3A9-433D-A1A9-9AD2E64D9AF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Morning Bulletin - eSchoolPlus report available to</a:t>
            </a:r>
            <a:r>
              <a:rPr lang="en-US" baseline="0" dirty="0" smtClean="0"/>
              <a:t> secretaries/principals listing students who were marked absent or tardy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F7F6-A3A9-433D-A1A9-9AD2E64D9AF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Building secretaries have control over lunch options offered</a:t>
            </a:r>
            <a:r>
              <a:rPr lang="en-US" baseline="0" dirty="0" smtClean="0"/>
              <a:t> each 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F7F6-A3A9-433D-A1A9-9AD2E64D9AF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TAC – Teacher Access Center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Lunch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section in TAC allows teachers to submit the total number of students who are buying a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lunch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option. 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electronic lunch count that reports totals for each entrée by teacher (as opposed to being an individual student count)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F7F6-A3A9-433D-A1A9-9AD2E64D9AF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Report can</a:t>
            </a:r>
            <a:r>
              <a:rPr lang="en-US" baseline="0" dirty="0" smtClean="0"/>
              <a:t> be run at the elementary building as well as by the cook.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DF7F6-A3A9-433D-A1A9-9AD2E64D9AF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2F3B-7306-415F-B625-5CB19076B1C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5141-A91D-481F-A2D7-D042EA864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2F3B-7306-415F-B625-5CB19076B1C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5141-A91D-481F-A2D7-D042EA864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2F3B-7306-415F-B625-5CB19076B1C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5141-A91D-481F-A2D7-D042EA864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2F3B-7306-415F-B625-5CB19076B1C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5141-A91D-481F-A2D7-D042EA864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2F3B-7306-415F-B625-5CB19076B1C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5141-A91D-481F-A2D7-D042EA864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2F3B-7306-415F-B625-5CB19076B1C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5141-A91D-481F-A2D7-D042EA864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2F3B-7306-415F-B625-5CB19076B1C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5141-A91D-481F-A2D7-D042EA864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2F3B-7306-415F-B625-5CB19076B1C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5141-A91D-481F-A2D7-D042EA864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2F3B-7306-415F-B625-5CB19076B1C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5141-A91D-481F-A2D7-D042EA864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2F3B-7306-415F-B625-5CB19076B1C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5141-A91D-481F-A2D7-D042EA864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2F3B-7306-415F-B625-5CB19076B1C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5141-A91D-481F-A2D7-D042EA864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62F3B-7306-415F-B625-5CB19076B1C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D5141-A91D-481F-A2D7-D042EA864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opbox.com/sc/slm7yqbbc7eo4ai/lHCOrKXBSb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29, 2013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133600"/>
            <a:ext cx="3368919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09600" y="1600200"/>
            <a:ext cx="3657600" cy="938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9:00-10:00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Welcome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Updates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Handbook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Crisis  Folder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TEAM News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10:00-11:00 K-2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11:00-12:00 3-5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r>
              <a:rPr lang="en-US" sz="3200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Lunch Options in eSchoolPlus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828800"/>
            <a:ext cx="7641397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Lunch Counts in TAC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905000"/>
            <a:ext cx="5205412" cy="3870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Lunch Count Report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81200"/>
            <a:ext cx="842856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828800"/>
            <a:ext cx="373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Report Cards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K-5</a:t>
            </a:r>
          </a:p>
          <a:p>
            <a:r>
              <a:rPr lang="en-US" dirty="0" smtClean="0"/>
              <a:t>See communication sent to parents from Jan</a:t>
            </a:r>
          </a:p>
          <a:p>
            <a:r>
              <a:rPr lang="en-US" dirty="0" smtClean="0"/>
              <a:t>Mailers to follow that will include </a:t>
            </a:r>
            <a:r>
              <a:rPr lang="en-US" dirty="0" err="1" smtClean="0"/>
              <a:t>Edline</a:t>
            </a:r>
            <a:r>
              <a:rPr lang="en-US" dirty="0" smtClean="0"/>
              <a:t> directions</a:t>
            </a:r>
          </a:p>
          <a:p>
            <a:r>
              <a:rPr lang="en-US" dirty="0" smtClean="0"/>
              <a:t>Monica to facilitate sessions in computer lab on Curriculum Night September 12 to assist parents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hlinkClick r:id="rId2"/>
              </a:rPr>
              <a:t>https://www.dropbox.com/sc/slm7yqbbc7eo4ai/lHCOrKXBSb</a:t>
            </a:r>
            <a:endParaRPr lang="en-US" u="sng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Folder titled 2013-2014</a:t>
            </a:r>
          </a:p>
          <a:p>
            <a:r>
              <a:rPr lang="en-US" dirty="0" smtClean="0"/>
              <a:t>Review policies</a:t>
            </a:r>
          </a:p>
          <a:p>
            <a:r>
              <a:rPr lang="en-US" dirty="0" smtClean="0"/>
              <a:t>In addition to PBIS zones review detailed safety expectations with students</a:t>
            </a:r>
          </a:p>
          <a:p>
            <a:r>
              <a:rPr lang="en-US" dirty="0" smtClean="0"/>
              <a:t>Provide written details that you want noon aides to follow if different from what is printed in handbook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safety procedures and drills – dates listed, times may or may not be shared ahead of drills</a:t>
            </a:r>
          </a:p>
          <a:p>
            <a:r>
              <a:rPr lang="en-US" dirty="0" smtClean="0"/>
              <a:t>Cell phones </a:t>
            </a:r>
          </a:p>
          <a:p>
            <a:r>
              <a:rPr lang="en-US" dirty="0" smtClean="0"/>
              <a:t>Dress code</a:t>
            </a:r>
          </a:p>
          <a:p>
            <a:r>
              <a:rPr lang="en-US" dirty="0" smtClean="0"/>
              <a:t>Substitute folder – to be turned in by September 6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in by September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Emergency forms</a:t>
            </a:r>
          </a:p>
          <a:p>
            <a:r>
              <a:rPr lang="en-US" dirty="0" smtClean="0"/>
              <a:t>Accountability log – Pink sheet</a:t>
            </a:r>
          </a:p>
          <a:p>
            <a:r>
              <a:rPr lang="en-US" dirty="0" smtClean="0"/>
              <a:t>Pay </a:t>
            </a:r>
            <a:r>
              <a:rPr lang="en-US" dirty="0" smtClean="0"/>
              <a:t>- to - Plug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524000"/>
            <a:ext cx="6172200" cy="4525963"/>
          </a:xfrm>
        </p:spPr>
        <p:txBody>
          <a:bodyPr/>
          <a:lstStyle/>
          <a:p>
            <a:r>
              <a:rPr lang="en-US" dirty="0" smtClean="0"/>
              <a:t>I like it when my teacher encourages me to learn about creatures. I hope this year my teacher will let me dissect an owl pellet like my sister got to do in 3rd grade!  -Brogan </a:t>
            </a:r>
            <a:r>
              <a:rPr lang="en-US" dirty="0" err="1" smtClean="0"/>
              <a:t>Withun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00200"/>
            <a:ext cx="5916282" cy="439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FOLDERS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CPR certification updates</a:t>
            </a:r>
          </a:p>
          <a:p>
            <a:r>
              <a:rPr lang="en-US" dirty="0" smtClean="0"/>
              <a:t>Signs posted in classroom</a:t>
            </a:r>
          </a:p>
          <a:p>
            <a:r>
              <a:rPr lang="en-US" dirty="0" smtClean="0"/>
              <a:t>Classroom door windows should remain visible, when in lock down drill cover</a:t>
            </a:r>
          </a:p>
          <a:p>
            <a:r>
              <a:rPr lang="en-US" dirty="0" smtClean="0"/>
              <a:t>Red and green cards to be used for all drills</a:t>
            </a:r>
          </a:p>
          <a:p>
            <a:r>
              <a:rPr lang="en-US" dirty="0" smtClean="0"/>
              <a:t>Include information in sub folders </a:t>
            </a:r>
          </a:p>
          <a:p>
            <a:r>
              <a:rPr lang="en-US" dirty="0" smtClean="0"/>
              <a:t>Fanny packs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District procedures</a:t>
            </a:r>
          </a:p>
          <a:p>
            <a:r>
              <a:rPr lang="en-US" dirty="0" smtClean="0"/>
              <a:t>Tax exempt forms</a:t>
            </a:r>
          </a:p>
          <a:p>
            <a:r>
              <a:rPr lang="en-US" dirty="0" smtClean="0"/>
              <a:t>PTO requests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Dismissal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of day traffic patterns</a:t>
            </a:r>
          </a:p>
          <a:p>
            <a:r>
              <a:rPr lang="en-US" dirty="0" smtClean="0"/>
              <a:t>Parent communication and training</a:t>
            </a:r>
          </a:p>
          <a:p>
            <a:r>
              <a:rPr lang="en-US" dirty="0" smtClean="0"/>
              <a:t>Newsletters – encourage parents who pick children up to remain in their cars and follow the loop, less congestion in parking lot, safer and more efficient </a:t>
            </a:r>
          </a:p>
          <a:p>
            <a:r>
              <a:rPr lang="en-US" dirty="0" smtClean="0"/>
              <a:t>Car rider cards</a:t>
            </a:r>
          </a:p>
          <a:p>
            <a:r>
              <a:rPr lang="en-US" dirty="0" smtClean="0"/>
              <a:t>Volunteers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Reduced Elements 22 vs. 55</a:t>
            </a:r>
          </a:p>
          <a:p>
            <a:r>
              <a:rPr lang="en-US" dirty="0" smtClean="0"/>
              <a:t>Timely feedback </a:t>
            </a:r>
          </a:p>
          <a:p>
            <a:r>
              <a:rPr lang="en-US" dirty="0" smtClean="0"/>
              <a:t>Adjustment of domain weights</a:t>
            </a:r>
          </a:p>
          <a:p>
            <a:r>
              <a:rPr lang="en-US" dirty="0" smtClean="0"/>
              <a:t>Adjustment percentages for highly effective to ineffective</a:t>
            </a:r>
          </a:p>
          <a:p>
            <a:r>
              <a:rPr lang="en-US" dirty="0" smtClean="0"/>
              <a:t>Danielson Framework</a:t>
            </a:r>
          </a:p>
          <a:p>
            <a:pPr lvl="1"/>
            <a:r>
              <a:rPr lang="en-US" dirty="0" smtClean="0"/>
              <a:t>Examples </a:t>
            </a:r>
          </a:p>
          <a:p>
            <a:pPr lvl="1"/>
            <a:r>
              <a:rPr lang="en-US" dirty="0" smtClean="0"/>
              <a:t>Better match to district needs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more STAGES</a:t>
            </a:r>
          </a:p>
          <a:p>
            <a:r>
              <a:rPr lang="en-US" dirty="0" smtClean="0"/>
              <a:t>Danielson model interactive and easier to use </a:t>
            </a:r>
          </a:p>
          <a:p>
            <a:r>
              <a:rPr lang="en-US" dirty="0" smtClean="0"/>
              <a:t>PD resources from </a:t>
            </a:r>
            <a:r>
              <a:rPr lang="en-US" dirty="0" err="1" smtClean="0"/>
              <a:t>Teachscape</a:t>
            </a:r>
            <a:endParaRPr lang="en-US" dirty="0" smtClean="0"/>
          </a:p>
          <a:p>
            <a:r>
              <a:rPr lang="en-US" dirty="0" smtClean="0"/>
              <a:t>60 teachers went through </a:t>
            </a:r>
            <a:r>
              <a:rPr lang="en-US" dirty="0" err="1" smtClean="0"/>
              <a:t>Teachscape</a:t>
            </a:r>
            <a:r>
              <a:rPr lang="en-US" dirty="0" smtClean="0"/>
              <a:t> training</a:t>
            </a:r>
          </a:p>
          <a:p>
            <a:r>
              <a:rPr lang="en-US" dirty="0" smtClean="0"/>
              <a:t>Final percentage score eliminated</a:t>
            </a:r>
          </a:p>
          <a:p>
            <a:pPr lvl="1"/>
            <a:r>
              <a:rPr lang="en-US" dirty="0" smtClean="0"/>
              <a:t>Process vs. number</a:t>
            </a:r>
          </a:p>
          <a:p>
            <a:pPr lvl="1"/>
            <a:r>
              <a:rPr lang="en-US" dirty="0" smtClean="0"/>
              <a:t>Growth model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September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call home to all parents</a:t>
            </a:r>
          </a:p>
          <a:p>
            <a:r>
              <a:rPr lang="en-US" dirty="0" smtClean="0"/>
              <a:t>Relationship deposits</a:t>
            </a:r>
          </a:p>
          <a:p>
            <a:r>
              <a:rPr lang="en-US" dirty="0" smtClean="0"/>
              <a:t>Highlighting academic or non-academic </a:t>
            </a:r>
            <a:r>
              <a:rPr lang="en-US" dirty="0" smtClean="0"/>
              <a:t>strengths</a:t>
            </a: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 training is coming, development stages</a:t>
            </a:r>
          </a:p>
          <a:p>
            <a:r>
              <a:rPr lang="en-US" dirty="0" smtClean="0"/>
              <a:t>2-day administrator training this summer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MDE Mandate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PBC</a:t>
            </a:r>
          </a:p>
          <a:p>
            <a:r>
              <a:rPr lang="en-US" dirty="0" smtClean="0"/>
              <a:t>$2,500 additional compensation </a:t>
            </a:r>
          </a:p>
          <a:p>
            <a:r>
              <a:rPr lang="en-US" dirty="0" smtClean="0"/>
              <a:t>Teacher attendance</a:t>
            </a:r>
          </a:p>
          <a:p>
            <a:r>
              <a:rPr lang="en-US" dirty="0" smtClean="0"/>
              <a:t>FMLA and religious holidays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less than “effective” ratings</a:t>
            </a:r>
          </a:p>
          <a:p>
            <a:r>
              <a:rPr lang="en-US" dirty="0" smtClean="0"/>
              <a:t>HE in 3 of 5 domains</a:t>
            </a:r>
          </a:p>
          <a:p>
            <a:r>
              <a:rPr lang="en-US" dirty="0" smtClean="0"/>
              <a:t>Acceptable evidence</a:t>
            </a:r>
          </a:p>
          <a:p>
            <a:pPr lvl="1"/>
            <a:r>
              <a:rPr lang="en-US" dirty="0" smtClean="0"/>
              <a:t>Action research projects</a:t>
            </a:r>
          </a:p>
          <a:p>
            <a:pPr lvl="1"/>
            <a:r>
              <a:rPr lang="en-US" dirty="0" smtClean="0"/>
              <a:t>National Board Certification </a:t>
            </a:r>
          </a:p>
          <a:p>
            <a:pPr lvl="1"/>
            <a:r>
              <a:rPr lang="en-US" dirty="0" smtClean="0"/>
              <a:t>Training integration in classroom may include data</a:t>
            </a:r>
          </a:p>
          <a:p>
            <a:pPr lvl="1"/>
            <a:r>
              <a:rPr lang="en-US" dirty="0" smtClean="0"/>
              <a:t>Training is from outside district</a:t>
            </a:r>
          </a:p>
          <a:p>
            <a:pPr lvl="1"/>
            <a:r>
              <a:rPr lang="en-US" dirty="0" smtClean="0"/>
              <a:t>Expectations beyond school day (academic support, school-wide leadership facilitation, etc.)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Committees </a:t>
            </a:r>
          </a:p>
          <a:p>
            <a:r>
              <a:rPr lang="en-US" dirty="0" smtClean="0"/>
              <a:t>No more than 3 evening events per year in addition to conferences</a:t>
            </a:r>
          </a:p>
          <a:p>
            <a:r>
              <a:rPr lang="en-US" dirty="0" smtClean="0"/>
              <a:t>Spread the wealth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524000"/>
            <a:ext cx="6705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Schedule C interest forms due by end of day today</a:t>
            </a:r>
          </a:p>
          <a:p>
            <a:r>
              <a:rPr lang="en-US" sz="3200" dirty="0" smtClean="0"/>
              <a:t>Opening for head teacher with Karen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Difference…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liked it when my teacher complimented me on my good behavior because it felt good to hear it.  It made me want to continue to do good.  I hope my new teacher compliments me and my classmates sometimes on our good behavior.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Looking forward to my best school year yet!</a:t>
            </a:r>
            <a:br>
              <a:rPr lang="en-US" dirty="0" smtClean="0"/>
            </a:br>
            <a:r>
              <a:rPr lang="en-US" dirty="0" err="1" smtClean="0"/>
              <a:t>Ashten</a:t>
            </a:r>
            <a:r>
              <a:rPr lang="en-US" dirty="0" smtClean="0"/>
              <a:t> Stokes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Our family will never find the right words to convey how comfortable, confident and secure we are having had both of our children at Costello.  To say our teacher was a natural and knew the kids very well is an understatement -  a true gift.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What will </a:t>
            </a:r>
          </a:p>
          <a:p>
            <a:pPr algn="ctr">
              <a:buNone/>
            </a:pPr>
            <a:r>
              <a:rPr lang="en-US" sz="6600" dirty="0" smtClean="0"/>
              <a:t>your </a:t>
            </a:r>
          </a:p>
          <a:p>
            <a:pPr algn="ctr">
              <a:buNone/>
            </a:pPr>
            <a:r>
              <a:rPr lang="en-US" sz="6600" dirty="0" smtClean="0"/>
              <a:t>story be this year?  </a:t>
            </a:r>
            <a:endParaRPr lang="en-US" sz="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7239000" cy="4525963"/>
          </a:xfrm>
        </p:spPr>
        <p:txBody>
          <a:bodyPr/>
          <a:lstStyle/>
          <a:p>
            <a:r>
              <a:rPr lang="en-US" dirty="0" smtClean="0"/>
              <a:t>Specials rotations will begin on Wednesday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Specials schedules and lunch/recess schedules ready by Tuesday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Volunteer Slots for arrival, lunch and dismissal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219199"/>
            <a:ext cx="4114800" cy="44958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Electronic</a:t>
            </a:r>
          </a:p>
          <a:p>
            <a:pPr algn="ctr">
              <a:buNone/>
            </a:pPr>
            <a:r>
              <a:rPr lang="en-US" sz="4800" dirty="0" smtClean="0"/>
              <a:t> Attendance</a:t>
            </a:r>
          </a:p>
          <a:p>
            <a:pPr algn="ctr">
              <a:buNone/>
            </a:pPr>
            <a:r>
              <a:rPr lang="en-US" sz="4800" dirty="0" smtClean="0"/>
              <a:t>  and</a:t>
            </a:r>
          </a:p>
          <a:p>
            <a:pPr algn="ctr">
              <a:buNone/>
            </a:pPr>
            <a:r>
              <a:rPr lang="en-US" sz="4800" dirty="0" smtClean="0"/>
              <a:t>Lunch  Count</a:t>
            </a:r>
            <a:endParaRPr lang="en-US" sz="4800" dirty="0"/>
          </a:p>
        </p:txBody>
      </p:sp>
      <p:pic>
        <p:nvPicPr>
          <p:cNvPr id="5" name="Picture 4" descr="TroyDistrictLogo.pn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533401" y="1219201"/>
            <a:ext cx="2362199" cy="2362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– My Home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807" y="1828800"/>
            <a:ext cx="845464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– Take Attendance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de-DE" sz="1800" dirty="0"/>
              <a:t>Put a check-mark in the </a:t>
            </a:r>
            <a:r>
              <a:rPr lang="de-DE" sz="1800" b="1" dirty="0"/>
              <a:t>A</a:t>
            </a:r>
            <a:r>
              <a:rPr lang="de-DE" sz="1800" dirty="0"/>
              <a:t> column for students who are </a:t>
            </a:r>
            <a:r>
              <a:rPr lang="de-DE" sz="1800" dirty="0" smtClean="0"/>
              <a:t>absent. Default Absence Code is E – Excused. </a:t>
            </a:r>
          </a:p>
          <a:p>
            <a:pPr lvl="0"/>
            <a:r>
              <a:rPr lang="de-DE" sz="1800" dirty="0"/>
              <a:t>Put a check-mark in the </a:t>
            </a:r>
            <a:r>
              <a:rPr lang="de-DE" sz="1800" b="1" dirty="0"/>
              <a:t>T</a:t>
            </a:r>
            <a:r>
              <a:rPr lang="de-DE" sz="1800" dirty="0"/>
              <a:t> column for students who are tardy.</a:t>
            </a:r>
            <a:endParaRPr lang="en-US" sz="1800" dirty="0"/>
          </a:p>
          <a:p>
            <a:r>
              <a:rPr lang="de-DE" sz="1800" dirty="0" smtClean="0"/>
              <a:t>Mark </a:t>
            </a:r>
            <a:r>
              <a:rPr lang="de-DE" sz="1800" dirty="0"/>
              <a:t>a student present (</a:t>
            </a:r>
            <a:r>
              <a:rPr lang="de-DE" sz="1800" b="1" dirty="0"/>
              <a:t>P</a:t>
            </a:r>
            <a:r>
              <a:rPr lang="de-DE" sz="1800" dirty="0"/>
              <a:t> column) if you are correcting attendance that was previously entered for the student.</a:t>
            </a:r>
            <a:endParaRPr lang="en-US" sz="18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124200"/>
            <a:ext cx="5562600" cy="32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Attendance Report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09800"/>
            <a:ext cx="7010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Morning Bulletin Report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5850" y="2262981"/>
            <a:ext cx="69723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</TotalTime>
  <Words>696</Words>
  <Application>Microsoft Office PowerPoint</Application>
  <PresentationFormat>On-screen Show (4:3)</PresentationFormat>
  <Paragraphs>156</Paragraphs>
  <Slides>32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August 29, 2013</vt:lpstr>
      <vt:lpstr>Slide 2</vt:lpstr>
      <vt:lpstr>Opportunities </vt:lpstr>
      <vt:lpstr>Schedules </vt:lpstr>
      <vt:lpstr>Slide 5</vt:lpstr>
      <vt:lpstr>TAC – My Home</vt:lpstr>
      <vt:lpstr>TAC – Take Attendance</vt:lpstr>
      <vt:lpstr>Missing Attendance Report</vt:lpstr>
      <vt:lpstr>Morning Bulletin Report</vt:lpstr>
      <vt:lpstr>Lunch Options in eSchoolPlus</vt:lpstr>
      <vt:lpstr>Lunch Counts in TAC</vt:lpstr>
      <vt:lpstr>Lunch Count Report</vt:lpstr>
      <vt:lpstr>Questions?</vt:lpstr>
      <vt:lpstr>Electronic Report Cards </vt:lpstr>
      <vt:lpstr>alden</vt:lpstr>
      <vt:lpstr>Handbook</vt:lpstr>
      <vt:lpstr>Reminders</vt:lpstr>
      <vt:lpstr>Turn in by September 6</vt:lpstr>
      <vt:lpstr>Feedback…</vt:lpstr>
      <vt:lpstr>CRISIS FOLDERS</vt:lpstr>
      <vt:lpstr>Purchasing </vt:lpstr>
      <vt:lpstr>Dismissal Improvements</vt:lpstr>
      <vt:lpstr>TEAM Evaluation </vt:lpstr>
      <vt:lpstr>TEAM Evaluation </vt:lpstr>
      <vt:lpstr>End of September</vt:lpstr>
      <vt:lpstr>TEAM Evaluation</vt:lpstr>
      <vt:lpstr>MDE Mandate</vt:lpstr>
      <vt:lpstr>Requirements </vt:lpstr>
      <vt:lpstr>Slide 29</vt:lpstr>
      <vt:lpstr>Making a Difference…</vt:lpstr>
      <vt:lpstr>Impact…</vt:lpstr>
      <vt:lpstr>Slide 32</vt:lpstr>
    </vt:vector>
  </TitlesOfParts>
  <Company>Troy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Lunch Options in eSchoolPlus</dc:title>
  <dc:creator>Windows User</dc:creator>
  <cp:lastModifiedBy>Windows User</cp:lastModifiedBy>
  <cp:revision>61</cp:revision>
  <dcterms:created xsi:type="dcterms:W3CDTF">2013-08-08T13:28:00Z</dcterms:created>
  <dcterms:modified xsi:type="dcterms:W3CDTF">2013-08-29T17:34:22Z</dcterms:modified>
</cp:coreProperties>
</file>